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sldIdLst>
    <p:sldId id="256" r:id="rId2"/>
    <p:sldId id="273" r:id="rId3"/>
    <p:sldId id="279" r:id="rId4"/>
    <p:sldId id="280" r:id="rId5"/>
    <p:sldId id="286" r:id="rId6"/>
    <p:sldId id="287" r:id="rId7"/>
    <p:sldId id="284" r:id="rId8"/>
    <p:sldId id="277" r:id="rId9"/>
    <p:sldId id="278" r:id="rId10"/>
    <p:sldId id="288" r:id="rId11"/>
    <p:sldId id="289" r:id="rId12"/>
    <p:sldId id="290" r:id="rId1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5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Южная Корея</c:v>
                </c:pt>
                <c:pt idx="1">
                  <c:v>Сингапур</c:v>
                </c:pt>
                <c:pt idx="2">
                  <c:v>Китай</c:v>
                </c:pt>
                <c:pt idx="3">
                  <c:v>Германия</c:v>
                </c:pt>
                <c:pt idx="4">
                  <c:v>Япония</c:v>
                </c:pt>
                <c:pt idx="5">
                  <c:v>Швеция</c:v>
                </c:pt>
                <c:pt idx="6">
                  <c:v>Дания</c:v>
                </c:pt>
                <c:pt idx="7">
                  <c:v>Швейцария</c:v>
                </c:pt>
                <c:pt idx="8">
                  <c:v>США</c:v>
                </c:pt>
                <c:pt idx="9">
                  <c:v>Россия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1012</c:v>
                </c:pt>
                <c:pt idx="1">
                  <c:v>770</c:v>
                </c:pt>
                <c:pt idx="2">
                  <c:v>470</c:v>
                </c:pt>
                <c:pt idx="3">
                  <c:v>429</c:v>
                </c:pt>
                <c:pt idx="4">
                  <c:v>419</c:v>
                </c:pt>
                <c:pt idx="5">
                  <c:v>347</c:v>
                </c:pt>
                <c:pt idx="6">
                  <c:v>306</c:v>
                </c:pt>
                <c:pt idx="7">
                  <c:v>306</c:v>
                </c:pt>
                <c:pt idx="8">
                  <c:v>295</c:v>
                </c:pt>
                <c:pt idx="9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D4-4E64-8E28-EE86C0554AA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87339328"/>
        <c:axId val="87342592"/>
      </c:barChart>
      <c:catAx>
        <c:axId val="8733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6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defRPr>
            </a:pPr>
            <a:endParaRPr lang="ru-RU"/>
          </a:p>
        </c:txPr>
        <c:crossAx val="87342592"/>
        <c:crosses val="autoZero"/>
        <c:auto val="1"/>
        <c:lblAlgn val="ctr"/>
        <c:lblOffset val="100"/>
        <c:noMultiLvlLbl val="0"/>
      </c:catAx>
      <c:valAx>
        <c:axId val="873425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7339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600">
          <a:latin typeface="Liberation Serif" panose="02020603050405020304" pitchFamily="18" charset="0"/>
          <a:ea typeface="Liberation Serif" panose="02020603050405020304" pitchFamily="18" charset="0"/>
          <a:cs typeface="Liberation Serif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роботов/10000 сотрудников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21</c:v>
                </c:pt>
                <c:pt idx="1">
                  <c:v>25</c:v>
                </c:pt>
                <c:pt idx="2">
                  <c:v>40</c:v>
                </c:pt>
                <c:pt idx="3">
                  <c:v>67</c:v>
                </c:pt>
                <c:pt idx="4">
                  <c:v>93</c:v>
                </c:pt>
                <c:pt idx="5">
                  <c:v>129</c:v>
                </c:pt>
                <c:pt idx="6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00-4904-ACBD-0D3B255B330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597682144"/>
        <c:axId val="1597693792"/>
      </c:barChart>
      <c:catAx>
        <c:axId val="159768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defRPr>
            </a:pPr>
            <a:endParaRPr lang="ru-RU"/>
          </a:p>
        </c:txPr>
        <c:crossAx val="1597693792"/>
        <c:crosses val="autoZero"/>
        <c:auto val="1"/>
        <c:lblAlgn val="ctr"/>
        <c:lblOffset val="100"/>
        <c:noMultiLvlLbl val="0"/>
      </c:catAx>
      <c:valAx>
        <c:axId val="15976937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97682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>
          <a:latin typeface="Liberation Serif" panose="02020603050405020304" pitchFamily="18" charset="0"/>
          <a:ea typeface="Liberation Serif" panose="02020603050405020304" pitchFamily="18" charset="0"/>
          <a:cs typeface="Liberation Serif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Позиция РФ</c:v>
                </c:pt>
              </c:strCache>
            </c:strRef>
          </c:tx>
          <c:spPr>
            <a:ln w="28575" cap="rnd"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84000"/>
                    </a:schemeClr>
                  </a:gs>
                </a:gsLst>
                <a:lin ang="5400000" scaled="1"/>
              </a:gradFill>
              <a:round/>
            </a:ln>
            <a:effectLst/>
          </c:spPr>
          <c:marker>
            <c:symbol val="circle"/>
            <c:size val="6"/>
            <c:spPr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43</c:v>
                </c:pt>
                <c:pt idx="1">
                  <c:v>43</c:v>
                </c:pt>
                <c:pt idx="2">
                  <c:v>41</c:v>
                </c:pt>
                <c:pt idx="3">
                  <c:v>36</c:v>
                </c:pt>
                <c:pt idx="4">
                  <c:v>30</c:v>
                </c:pt>
                <c:pt idx="5">
                  <c:v>26</c:v>
                </c:pt>
                <c:pt idx="6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3E-4674-ABC2-E8A849B440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97682144"/>
        <c:axId val="1597693792"/>
      </c:lineChart>
      <c:catAx>
        <c:axId val="159768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defRPr>
            </a:pPr>
            <a:endParaRPr lang="ru-RU"/>
          </a:p>
        </c:txPr>
        <c:crossAx val="1597693792"/>
        <c:crosses val="max"/>
        <c:auto val="1"/>
        <c:lblAlgn val="ctr"/>
        <c:lblOffset val="100"/>
        <c:noMultiLvlLbl val="0"/>
      </c:catAx>
      <c:valAx>
        <c:axId val="159769379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defRPr>
            </a:pPr>
            <a:endParaRPr lang="ru-RU"/>
          </a:p>
        </c:txPr>
        <c:crossAx val="1597682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>
          <a:latin typeface="Liberation Serif" panose="02020603050405020304" pitchFamily="18" charset="0"/>
          <a:ea typeface="Liberation Serif" panose="02020603050405020304" pitchFamily="18" charset="0"/>
          <a:cs typeface="Liberation Serif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4A6B52-820A-409B-995A-8365F018650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713426-4529-467D-830C-5475FC6E3FBE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ru-RU" sz="2000" dirty="0">
            <a:solidFill>
              <a:schemeClr val="tx1"/>
            </a:solidFill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53EC5103-79EE-4DB7-BFFD-001D8E0D1EC1}" type="parTrans" cxnId="{93F904A3-7CCF-4435-9B7E-2F86F00CE430}">
      <dgm:prSet/>
      <dgm:spPr/>
      <dgm:t>
        <a:bodyPr/>
        <a:lstStyle/>
        <a:p>
          <a:endParaRPr lang="ru-RU" sz="2000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58D7F3B4-5F98-4626-9FD4-1909C8B953AE}" type="sibTrans" cxnId="{93F904A3-7CCF-4435-9B7E-2F86F00CE430}">
      <dgm:prSet/>
      <dgm:spPr/>
      <dgm:t>
        <a:bodyPr/>
        <a:lstStyle/>
        <a:p>
          <a:endParaRPr lang="ru-RU" sz="2000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2C0F5B5A-7C8E-42CF-9E10-C1851DB7BAEA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ru-RU" sz="2000" dirty="0">
            <a:solidFill>
              <a:schemeClr val="tx1"/>
            </a:solidFill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F4E68DEB-9C06-4CBF-BB47-ADACEA7B7069}" type="parTrans" cxnId="{97F7552B-4409-46B7-A0BC-4B490C1933E2}">
      <dgm:prSet/>
      <dgm:spPr/>
      <dgm:t>
        <a:bodyPr/>
        <a:lstStyle/>
        <a:p>
          <a:endParaRPr lang="ru-RU" sz="2000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A5981C9F-EB4A-4F92-9E0D-29CEC38B6382}" type="sibTrans" cxnId="{97F7552B-4409-46B7-A0BC-4B490C1933E2}">
      <dgm:prSet/>
      <dgm:spPr/>
      <dgm:t>
        <a:bodyPr/>
        <a:lstStyle/>
        <a:p>
          <a:endParaRPr lang="ru-RU" sz="2000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FDB6AADE-EAF0-4FE1-8622-F481A31FE6DA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ru-RU" sz="2000" dirty="0">
            <a:solidFill>
              <a:schemeClr val="tx1"/>
            </a:solidFill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8ACB1F96-B38B-44F8-8B32-510BF9640EE2}" type="parTrans" cxnId="{4AAD2E0C-90B0-4E28-BDB1-AB70FE8578D4}">
      <dgm:prSet/>
      <dgm:spPr/>
      <dgm:t>
        <a:bodyPr/>
        <a:lstStyle/>
        <a:p>
          <a:endParaRPr lang="ru-RU" sz="2000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25BB0A60-83FE-40FB-8D25-974035B644C5}" type="sibTrans" cxnId="{4AAD2E0C-90B0-4E28-BDB1-AB70FE8578D4}">
      <dgm:prSet/>
      <dgm:spPr/>
      <dgm:t>
        <a:bodyPr/>
        <a:lstStyle/>
        <a:p>
          <a:endParaRPr lang="ru-RU" sz="2000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C04AB4F5-11D9-4528-9CEF-3373B8227D48}">
      <dgm:prSet custT="1"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2000" b="1" dirty="0">
              <a:solidFill>
                <a:schemeClr val="accent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rPr>
            <a:t>Компьютеризация, создание корпоративного сайта, активное использование электронной почты, социальных сетей</a:t>
          </a:r>
        </a:p>
      </dgm:t>
    </dgm:pt>
    <dgm:pt modelId="{EBA9C807-0035-461C-96F2-78DDB6BA6592}" type="parTrans" cxnId="{79F75473-097B-495B-A16E-8972DF3FBED7}">
      <dgm:prSet/>
      <dgm:spPr/>
      <dgm:t>
        <a:bodyPr/>
        <a:lstStyle/>
        <a:p>
          <a:endParaRPr lang="ru-RU" sz="2000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9067CA5C-A542-449D-9F26-2E21A928191E}" type="sibTrans" cxnId="{79F75473-097B-495B-A16E-8972DF3FBED7}">
      <dgm:prSet/>
      <dgm:spPr/>
      <dgm:t>
        <a:bodyPr/>
        <a:lstStyle/>
        <a:p>
          <a:endParaRPr lang="ru-RU" sz="2000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7D1B2ECC-DBBF-4286-91BA-902622D47420}">
      <dgm:prSet custT="1"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2000" b="1" dirty="0">
              <a:solidFill>
                <a:schemeClr val="accent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rPr>
            <a:t>Внедрение системы ERP, MES, CRM, DMS, прикладного программного обеспечения для управления жизненным циклом изделий, цифрового проектирования</a:t>
          </a:r>
        </a:p>
      </dgm:t>
    </dgm:pt>
    <dgm:pt modelId="{3BAF631F-2A46-4E57-B896-84C8B0F6AEEF}" type="parTrans" cxnId="{E05FAB4C-A976-47A8-9294-DAD02ABA5AF1}">
      <dgm:prSet/>
      <dgm:spPr/>
      <dgm:t>
        <a:bodyPr/>
        <a:lstStyle/>
        <a:p>
          <a:endParaRPr lang="ru-RU" sz="2000"/>
        </a:p>
      </dgm:t>
    </dgm:pt>
    <dgm:pt modelId="{D4AE67D3-FD77-4EE4-8421-C7B674ED3F4D}" type="sibTrans" cxnId="{E05FAB4C-A976-47A8-9294-DAD02ABA5AF1}">
      <dgm:prSet/>
      <dgm:spPr/>
      <dgm:t>
        <a:bodyPr/>
        <a:lstStyle/>
        <a:p>
          <a:endParaRPr lang="ru-RU" sz="2000"/>
        </a:p>
      </dgm:t>
    </dgm:pt>
    <dgm:pt modelId="{1D5D6A56-E6AC-40E1-9AC7-64344F41F2F3}">
      <dgm:prSet custT="1"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2000" b="1" dirty="0">
              <a:solidFill>
                <a:schemeClr val="accent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rPr>
            <a:t>Цифровые двойники, </a:t>
          </a:r>
          <a:r>
            <a:rPr lang="ru-RU" sz="2000" b="1" dirty="0" err="1">
              <a:solidFill>
                <a:schemeClr val="accent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rPr>
            <a:t>нейротехнологии</a:t>
          </a:r>
          <a:r>
            <a:rPr lang="ru-RU" sz="2000" b="1" dirty="0">
              <a:solidFill>
                <a:schemeClr val="accent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rPr>
            <a:t>, элементы машинного обучения и искусственного интеллекта</a:t>
          </a:r>
          <a:endParaRPr lang="ru-RU" sz="2000" b="1" dirty="0">
            <a:solidFill>
              <a:schemeClr val="accent1">
                <a:lumMod val="50000"/>
              </a:schemeClr>
            </a:solidFill>
          </a:endParaRPr>
        </a:p>
      </dgm:t>
    </dgm:pt>
    <dgm:pt modelId="{BAB70715-17BB-42F7-A7D1-2EAC556F7168}" type="parTrans" cxnId="{CC6D7420-034E-4C44-9EAB-CCB488C6852A}">
      <dgm:prSet/>
      <dgm:spPr/>
      <dgm:t>
        <a:bodyPr/>
        <a:lstStyle/>
        <a:p>
          <a:endParaRPr lang="ru-RU" sz="2000"/>
        </a:p>
      </dgm:t>
    </dgm:pt>
    <dgm:pt modelId="{52C54E8B-4397-4C1A-9854-635DCF75582C}" type="sibTrans" cxnId="{CC6D7420-034E-4C44-9EAB-CCB488C6852A}">
      <dgm:prSet/>
      <dgm:spPr/>
      <dgm:t>
        <a:bodyPr/>
        <a:lstStyle/>
        <a:p>
          <a:endParaRPr lang="ru-RU" sz="2000"/>
        </a:p>
      </dgm:t>
    </dgm:pt>
    <dgm:pt modelId="{EA8321DD-DDFB-4C92-B90F-F8B814790B89}" type="pres">
      <dgm:prSet presAssocID="{EB4A6B52-820A-409B-995A-8365F018650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2D2D42-A2A2-4FDC-AF4F-614BF287157B}" type="pres">
      <dgm:prSet presAssocID="{4E713426-4529-467D-830C-5475FC6E3FBE}" presName="composite" presStyleCnt="0"/>
      <dgm:spPr/>
    </dgm:pt>
    <dgm:pt modelId="{A37B9BA9-F96B-4CC3-8AE2-F4985C5C79B7}" type="pres">
      <dgm:prSet presAssocID="{4E713426-4529-467D-830C-5475FC6E3FBE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59023B-7DE9-44E8-A394-C751F4F8F575}" type="pres">
      <dgm:prSet presAssocID="{4E713426-4529-467D-830C-5475FC6E3FBE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33E9B7-61F0-41BF-B342-EDDDF20C73EA}" type="pres">
      <dgm:prSet presAssocID="{58D7F3B4-5F98-4626-9FD4-1909C8B953AE}" presName="sp" presStyleCnt="0"/>
      <dgm:spPr/>
    </dgm:pt>
    <dgm:pt modelId="{8FC3BACE-F95D-40A1-948B-B13AF3561D55}" type="pres">
      <dgm:prSet presAssocID="{2C0F5B5A-7C8E-42CF-9E10-C1851DB7BAEA}" presName="composite" presStyleCnt="0"/>
      <dgm:spPr/>
    </dgm:pt>
    <dgm:pt modelId="{85EA1D69-C350-4848-B6A0-F69D1932510E}" type="pres">
      <dgm:prSet presAssocID="{2C0F5B5A-7C8E-42CF-9E10-C1851DB7BAE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BA13B9-82AA-49D4-B2CB-7C0D4505BE54}" type="pres">
      <dgm:prSet presAssocID="{2C0F5B5A-7C8E-42CF-9E10-C1851DB7BAE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AFE67-516B-4A6C-A86A-1EA61A2C25A2}" type="pres">
      <dgm:prSet presAssocID="{A5981C9F-EB4A-4F92-9E0D-29CEC38B6382}" presName="sp" presStyleCnt="0"/>
      <dgm:spPr/>
    </dgm:pt>
    <dgm:pt modelId="{21426BDB-004D-4324-93A0-7C106BA0DCBA}" type="pres">
      <dgm:prSet presAssocID="{FDB6AADE-EAF0-4FE1-8622-F481A31FE6DA}" presName="composite" presStyleCnt="0"/>
      <dgm:spPr/>
    </dgm:pt>
    <dgm:pt modelId="{19FA7D31-CBAB-4CFB-AAEE-820A2BD51769}" type="pres">
      <dgm:prSet presAssocID="{FDB6AADE-EAF0-4FE1-8622-F481A31FE6D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B145FC-9473-4184-B701-4D0660C75448}" type="pres">
      <dgm:prSet presAssocID="{FDB6AADE-EAF0-4FE1-8622-F481A31FE6D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999BA5-6A69-4206-B9BC-2E833EB4811B}" type="presOf" srcId="{EB4A6B52-820A-409B-995A-8365F0186501}" destId="{EA8321DD-DDFB-4C92-B90F-F8B814790B89}" srcOrd="0" destOrd="0" presId="urn:microsoft.com/office/officeart/2005/8/layout/chevron2"/>
    <dgm:cxn modelId="{79F75473-097B-495B-A16E-8972DF3FBED7}" srcId="{4E713426-4529-467D-830C-5475FC6E3FBE}" destId="{C04AB4F5-11D9-4528-9CEF-3373B8227D48}" srcOrd="0" destOrd="0" parTransId="{EBA9C807-0035-461C-96F2-78DDB6BA6592}" sibTransId="{9067CA5C-A542-449D-9F26-2E21A928191E}"/>
    <dgm:cxn modelId="{CC59DEE7-6D65-4DA3-93E7-5675E63711A2}" type="presOf" srcId="{FDB6AADE-EAF0-4FE1-8622-F481A31FE6DA}" destId="{19FA7D31-CBAB-4CFB-AAEE-820A2BD51769}" srcOrd="0" destOrd="0" presId="urn:microsoft.com/office/officeart/2005/8/layout/chevron2"/>
    <dgm:cxn modelId="{A82C683B-3B5F-4927-97AA-04BDAA98457E}" type="presOf" srcId="{2C0F5B5A-7C8E-42CF-9E10-C1851DB7BAEA}" destId="{85EA1D69-C350-4848-B6A0-F69D1932510E}" srcOrd="0" destOrd="0" presId="urn:microsoft.com/office/officeart/2005/8/layout/chevron2"/>
    <dgm:cxn modelId="{93F904A3-7CCF-4435-9B7E-2F86F00CE430}" srcId="{EB4A6B52-820A-409B-995A-8365F0186501}" destId="{4E713426-4529-467D-830C-5475FC6E3FBE}" srcOrd="0" destOrd="0" parTransId="{53EC5103-79EE-4DB7-BFFD-001D8E0D1EC1}" sibTransId="{58D7F3B4-5F98-4626-9FD4-1909C8B953AE}"/>
    <dgm:cxn modelId="{4AAD2E0C-90B0-4E28-BDB1-AB70FE8578D4}" srcId="{EB4A6B52-820A-409B-995A-8365F0186501}" destId="{FDB6AADE-EAF0-4FE1-8622-F481A31FE6DA}" srcOrd="2" destOrd="0" parTransId="{8ACB1F96-B38B-44F8-8B32-510BF9640EE2}" sibTransId="{25BB0A60-83FE-40FB-8D25-974035B644C5}"/>
    <dgm:cxn modelId="{8FBE1D78-E822-4DAE-B441-36A911757BCF}" type="presOf" srcId="{4E713426-4529-467D-830C-5475FC6E3FBE}" destId="{A37B9BA9-F96B-4CC3-8AE2-F4985C5C79B7}" srcOrd="0" destOrd="0" presId="urn:microsoft.com/office/officeart/2005/8/layout/chevron2"/>
    <dgm:cxn modelId="{CC6D7420-034E-4C44-9EAB-CCB488C6852A}" srcId="{FDB6AADE-EAF0-4FE1-8622-F481A31FE6DA}" destId="{1D5D6A56-E6AC-40E1-9AC7-64344F41F2F3}" srcOrd="0" destOrd="0" parTransId="{BAB70715-17BB-42F7-A7D1-2EAC556F7168}" sibTransId="{52C54E8B-4397-4C1A-9854-635DCF75582C}"/>
    <dgm:cxn modelId="{B06E1942-3ABE-4C77-8BC4-6463522B5DFB}" type="presOf" srcId="{C04AB4F5-11D9-4528-9CEF-3373B8227D48}" destId="{0459023B-7DE9-44E8-A394-C751F4F8F575}" srcOrd="0" destOrd="0" presId="urn:microsoft.com/office/officeart/2005/8/layout/chevron2"/>
    <dgm:cxn modelId="{A9DA5BE2-613D-4FEE-86D0-908EF01C65E7}" type="presOf" srcId="{7D1B2ECC-DBBF-4286-91BA-902622D47420}" destId="{FBBA13B9-82AA-49D4-B2CB-7C0D4505BE54}" srcOrd="0" destOrd="0" presId="urn:microsoft.com/office/officeart/2005/8/layout/chevron2"/>
    <dgm:cxn modelId="{97F7552B-4409-46B7-A0BC-4B490C1933E2}" srcId="{EB4A6B52-820A-409B-995A-8365F0186501}" destId="{2C0F5B5A-7C8E-42CF-9E10-C1851DB7BAEA}" srcOrd="1" destOrd="0" parTransId="{F4E68DEB-9C06-4CBF-BB47-ADACEA7B7069}" sibTransId="{A5981C9F-EB4A-4F92-9E0D-29CEC38B6382}"/>
    <dgm:cxn modelId="{E05FAB4C-A976-47A8-9294-DAD02ABA5AF1}" srcId="{2C0F5B5A-7C8E-42CF-9E10-C1851DB7BAEA}" destId="{7D1B2ECC-DBBF-4286-91BA-902622D47420}" srcOrd="0" destOrd="0" parTransId="{3BAF631F-2A46-4E57-B896-84C8B0F6AEEF}" sibTransId="{D4AE67D3-FD77-4EE4-8421-C7B674ED3F4D}"/>
    <dgm:cxn modelId="{509D8009-F6DD-4F54-B24F-20E827D2B00C}" type="presOf" srcId="{1D5D6A56-E6AC-40E1-9AC7-64344F41F2F3}" destId="{09B145FC-9473-4184-B701-4D0660C75448}" srcOrd="0" destOrd="0" presId="urn:microsoft.com/office/officeart/2005/8/layout/chevron2"/>
    <dgm:cxn modelId="{22BDBC9E-518B-4F32-B65A-11A147FB5D01}" type="presParOf" srcId="{EA8321DD-DDFB-4C92-B90F-F8B814790B89}" destId="{032D2D42-A2A2-4FDC-AF4F-614BF287157B}" srcOrd="0" destOrd="0" presId="urn:microsoft.com/office/officeart/2005/8/layout/chevron2"/>
    <dgm:cxn modelId="{ECACEA40-2E36-462B-9538-913E016B6E7E}" type="presParOf" srcId="{032D2D42-A2A2-4FDC-AF4F-614BF287157B}" destId="{A37B9BA9-F96B-4CC3-8AE2-F4985C5C79B7}" srcOrd="0" destOrd="0" presId="urn:microsoft.com/office/officeart/2005/8/layout/chevron2"/>
    <dgm:cxn modelId="{356D173A-A398-46EE-B185-EAF7BC9F4357}" type="presParOf" srcId="{032D2D42-A2A2-4FDC-AF4F-614BF287157B}" destId="{0459023B-7DE9-44E8-A394-C751F4F8F575}" srcOrd="1" destOrd="0" presId="urn:microsoft.com/office/officeart/2005/8/layout/chevron2"/>
    <dgm:cxn modelId="{5EBCB527-07A3-49A1-8000-C61FD152AD6C}" type="presParOf" srcId="{EA8321DD-DDFB-4C92-B90F-F8B814790B89}" destId="{D233E9B7-61F0-41BF-B342-EDDDF20C73EA}" srcOrd="1" destOrd="0" presId="urn:microsoft.com/office/officeart/2005/8/layout/chevron2"/>
    <dgm:cxn modelId="{4EA93E4A-D737-4129-B3C8-4C11721E5336}" type="presParOf" srcId="{EA8321DD-DDFB-4C92-B90F-F8B814790B89}" destId="{8FC3BACE-F95D-40A1-948B-B13AF3561D55}" srcOrd="2" destOrd="0" presId="urn:microsoft.com/office/officeart/2005/8/layout/chevron2"/>
    <dgm:cxn modelId="{5ABD74EA-6326-47AA-A09C-300AE0AA4ED9}" type="presParOf" srcId="{8FC3BACE-F95D-40A1-948B-B13AF3561D55}" destId="{85EA1D69-C350-4848-B6A0-F69D1932510E}" srcOrd="0" destOrd="0" presId="urn:microsoft.com/office/officeart/2005/8/layout/chevron2"/>
    <dgm:cxn modelId="{2C411909-F9BD-4A96-93B6-376A99F7B444}" type="presParOf" srcId="{8FC3BACE-F95D-40A1-948B-B13AF3561D55}" destId="{FBBA13B9-82AA-49D4-B2CB-7C0D4505BE54}" srcOrd="1" destOrd="0" presId="urn:microsoft.com/office/officeart/2005/8/layout/chevron2"/>
    <dgm:cxn modelId="{AC2B3A3D-7A1D-4214-91DD-53CD5C0AD0F6}" type="presParOf" srcId="{EA8321DD-DDFB-4C92-B90F-F8B814790B89}" destId="{1D9AFE67-516B-4A6C-A86A-1EA61A2C25A2}" srcOrd="3" destOrd="0" presId="urn:microsoft.com/office/officeart/2005/8/layout/chevron2"/>
    <dgm:cxn modelId="{BEE8FD75-0CB8-41E8-B684-B0DE791D1139}" type="presParOf" srcId="{EA8321DD-DDFB-4C92-B90F-F8B814790B89}" destId="{21426BDB-004D-4324-93A0-7C106BA0DCBA}" srcOrd="4" destOrd="0" presId="urn:microsoft.com/office/officeart/2005/8/layout/chevron2"/>
    <dgm:cxn modelId="{65551100-00D2-494F-BACA-C94BCDE4487C}" type="presParOf" srcId="{21426BDB-004D-4324-93A0-7C106BA0DCBA}" destId="{19FA7D31-CBAB-4CFB-AAEE-820A2BD51769}" srcOrd="0" destOrd="0" presId="urn:microsoft.com/office/officeart/2005/8/layout/chevron2"/>
    <dgm:cxn modelId="{2055B936-F0A3-44E4-958D-9E7E3AA079E2}" type="presParOf" srcId="{21426BDB-004D-4324-93A0-7C106BA0DCBA}" destId="{09B145FC-9473-4184-B701-4D0660C75448}" srcOrd="1" destOrd="0" presId="urn:microsoft.com/office/officeart/2005/8/layout/chevro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B9BA9-F96B-4CC3-8AE2-F4985C5C79B7}">
      <dsp:nvSpPr>
        <dsp:cNvPr id="0" name=""/>
        <dsp:cNvSpPr/>
      </dsp:nvSpPr>
      <dsp:spPr>
        <a:xfrm rot="5400000">
          <a:off x="-172042" y="174467"/>
          <a:ext cx="1146950" cy="802865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solidFill>
              <a:schemeClr val="tx1"/>
            </a:solidFill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 rot="-5400000">
        <a:off x="1" y="403858"/>
        <a:ext cx="802865" cy="344085"/>
      </dsp:txXfrm>
    </dsp:sp>
    <dsp:sp modelId="{0459023B-7DE9-44E8-A394-C751F4F8F575}">
      <dsp:nvSpPr>
        <dsp:cNvPr id="0" name=""/>
        <dsp:cNvSpPr/>
      </dsp:nvSpPr>
      <dsp:spPr>
        <a:xfrm rot="5400000">
          <a:off x="4439288" y="-3633997"/>
          <a:ext cx="745517" cy="80183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chemeClr val="accent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rPr>
            <a:t>Компьютеризация, создание корпоративного сайта, активное использование электронной почты, социальных сетей</a:t>
          </a:r>
        </a:p>
      </dsp:txBody>
      <dsp:txXfrm rot="-5400000">
        <a:off x="802865" y="38819"/>
        <a:ext cx="7981971" cy="672731"/>
      </dsp:txXfrm>
    </dsp:sp>
    <dsp:sp modelId="{85EA1D69-C350-4848-B6A0-F69D1932510E}">
      <dsp:nvSpPr>
        <dsp:cNvPr id="0" name=""/>
        <dsp:cNvSpPr/>
      </dsp:nvSpPr>
      <dsp:spPr>
        <a:xfrm rot="5400000">
          <a:off x="-172042" y="1119428"/>
          <a:ext cx="1146950" cy="802865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solidFill>
              <a:schemeClr val="tx1"/>
            </a:solidFill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 rot="-5400000">
        <a:off x="1" y="1348819"/>
        <a:ext cx="802865" cy="344085"/>
      </dsp:txXfrm>
    </dsp:sp>
    <dsp:sp modelId="{FBBA13B9-82AA-49D4-B2CB-7C0D4505BE54}">
      <dsp:nvSpPr>
        <dsp:cNvPr id="0" name=""/>
        <dsp:cNvSpPr/>
      </dsp:nvSpPr>
      <dsp:spPr>
        <a:xfrm rot="5400000">
          <a:off x="4439288" y="-2689037"/>
          <a:ext cx="745517" cy="80183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chemeClr val="accent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rPr>
            <a:t>Внедрение системы ERP, MES, CRM, DMS, прикладного программного обеспечения для управления жизненным циклом изделий, цифрового проектирования</a:t>
          </a:r>
        </a:p>
      </dsp:txBody>
      <dsp:txXfrm rot="-5400000">
        <a:off x="802865" y="983779"/>
        <a:ext cx="7981971" cy="672731"/>
      </dsp:txXfrm>
    </dsp:sp>
    <dsp:sp modelId="{19FA7D31-CBAB-4CFB-AAEE-820A2BD51769}">
      <dsp:nvSpPr>
        <dsp:cNvPr id="0" name=""/>
        <dsp:cNvSpPr/>
      </dsp:nvSpPr>
      <dsp:spPr>
        <a:xfrm rot="5400000">
          <a:off x="-172042" y="2064388"/>
          <a:ext cx="1146950" cy="802865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solidFill>
              <a:schemeClr val="tx1"/>
            </a:solidFill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 rot="-5400000">
        <a:off x="1" y="2293779"/>
        <a:ext cx="802865" cy="344085"/>
      </dsp:txXfrm>
    </dsp:sp>
    <dsp:sp modelId="{09B145FC-9473-4184-B701-4D0660C75448}">
      <dsp:nvSpPr>
        <dsp:cNvPr id="0" name=""/>
        <dsp:cNvSpPr/>
      </dsp:nvSpPr>
      <dsp:spPr>
        <a:xfrm rot="5400000">
          <a:off x="4439288" y="-1744077"/>
          <a:ext cx="745517" cy="80183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chemeClr val="accent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rPr>
            <a:t>Цифровые двойники, </a:t>
          </a:r>
          <a:r>
            <a:rPr lang="ru-RU" sz="2000" b="1" kern="1200" dirty="0" err="1">
              <a:solidFill>
                <a:schemeClr val="accent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rPr>
            <a:t>нейротехнологии</a:t>
          </a:r>
          <a:r>
            <a:rPr lang="ru-RU" sz="2000" b="1" kern="1200" dirty="0">
              <a:solidFill>
                <a:schemeClr val="accent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rPr>
            <a:t>, элементы машинного обучения и искусственного интеллекта</a:t>
          </a:r>
          <a:endParaRPr lang="ru-RU" sz="2000" b="1" kern="1200" dirty="0">
            <a:solidFill>
              <a:schemeClr val="accent1">
                <a:lumMod val="50000"/>
              </a:schemeClr>
            </a:solidFill>
          </a:endParaRPr>
        </a:p>
      </dsp:txBody>
      <dsp:txXfrm rot="-5400000">
        <a:off x="802865" y="1928739"/>
        <a:ext cx="7981971" cy="6727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B8D9-8298-4999-8255-AD29332F1607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D5118-1584-49FB-AB2B-4333DFBA6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230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B8D9-8298-4999-8255-AD29332F1607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D5118-1584-49FB-AB2B-4333DFBA6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645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B8D9-8298-4999-8255-AD29332F1607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D5118-1584-49FB-AB2B-4333DFBA6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994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B8D9-8298-4999-8255-AD29332F1607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D5118-1584-49FB-AB2B-4333DFBA6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41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B8D9-8298-4999-8255-AD29332F1607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D5118-1584-49FB-AB2B-4333DFBA6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474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B8D9-8298-4999-8255-AD29332F1607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D5118-1584-49FB-AB2B-4333DFBA6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71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B8D9-8298-4999-8255-AD29332F1607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D5118-1584-49FB-AB2B-4333DFBA6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668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B8D9-8298-4999-8255-AD29332F1607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D5118-1584-49FB-AB2B-4333DFBA6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9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B8D9-8298-4999-8255-AD29332F1607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D5118-1584-49FB-AB2B-4333DFBA6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871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B8D9-8298-4999-8255-AD29332F1607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D5118-1584-49FB-AB2B-4333DFBA6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935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B8D9-8298-4999-8255-AD29332F1607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D5118-1584-49FB-AB2B-4333DFBA6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83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9B8D9-8298-4999-8255-AD29332F1607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D5118-1584-49FB-AB2B-4333DFBA6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27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6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5.png"/><Relationship Id="rId9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9510" y="2496312"/>
            <a:ext cx="7964980" cy="2075688"/>
          </a:xfrm>
        </p:spPr>
        <p:txBody>
          <a:bodyPr anchor="ctr">
            <a:no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«О новых подходах к производственному процессу в промышленном </a:t>
            </a:r>
            <a:r>
              <a:rPr lang="ru-RU" sz="2800" b="1" dirty="0" smtClean="0">
                <a:solidFill>
                  <a:schemeClr val="accent2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комплексе Свердловской области: </a:t>
            </a:r>
            <a:r>
              <a:rPr lang="ru-RU" sz="2800" b="1" dirty="0" smtClean="0">
                <a:solidFill>
                  <a:schemeClr val="accent2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автоматизация, роботизация </a:t>
            </a:r>
            <a:r>
              <a:rPr lang="ru-RU" sz="2800" b="1" dirty="0">
                <a:solidFill>
                  <a:schemeClr val="accent2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 </a:t>
            </a:r>
            <a:r>
              <a:rPr lang="ru-RU" sz="2800" b="1" dirty="0" smtClean="0">
                <a:solidFill>
                  <a:schemeClr val="accent2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цифровизация»</a:t>
            </a:r>
            <a:endParaRPr lang="ru-RU" sz="2800" b="1" dirty="0">
              <a:solidFill>
                <a:schemeClr val="accent2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4" name="Picture 2" descr="http://gerb.rossel.ru/data/Image/catalog_symb/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7878" y="285150"/>
            <a:ext cx="1188244" cy="87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09663" y="1335641"/>
            <a:ext cx="6924675" cy="605936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617189"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МИНИСТЕРСТВО ПРОМЫШЛЕННОСТИ И НАУКИ СВЕРДЛОВСКОЙ ОБЛАСТИ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150" y="5898546"/>
            <a:ext cx="4101402" cy="790602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defTabSz="617189"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Заместитель Министра промышленности и науки Свердловской области</a:t>
            </a:r>
          </a:p>
          <a:p>
            <a:pPr defTabSz="617189"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Игорь Федорович Зеленкин</a:t>
            </a:r>
          </a:p>
        </p:txBody>
      </p:sp>
    </p:spTree>
    <p:extLst>
      <p:ext uri="{BB962C8B-B14F-4D97-AF65-F5344CB8AC3E}">
        <p14:creationId xmlns:p14="http://schemas.microsoft.com/office/powerpoint/2010/main" val="410554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8017" y="42920"/>
            <a:ext cx="8865084" cy="346249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5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МЕРЫ ГОСУДАРСТВЕННОЙ ПОДДЕРЖКИ</a:t>
            </a:r>
            <a:endParaRPr lang="ru-RU" sz="165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700" y="841221"/>
            <a:ext cx="88650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реализация НИОКР</a:t>
            </a:r>
            <a:endParaRPr lang="ru-RU" dirty="0">
              <a:solidFill>
                <a:prstClr val="black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создание 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федеральных центров развития промышленной 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робототехники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льготное кредитование предприятий отрасли промышленной робототехники в рамках программы 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ФРП «ПРОЕКТЫ РАЗВИТИЯ»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стимулирование 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спроса путем реализации субсидий и налоговых льгот, снижающих стоимость роботизации или дающих ей преференции при ведении ее деятельности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реализация 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проектов, направленных на техническое перевооружение предприятий робототехнических решений и производящих компоненты для робототехники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популяризация 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роботизации обрабатывающих производств за счет осуществления аудитов, рекламы роботизации путем различных информационных ресурсов, директив компаниям с государственным участием или 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государственным корпорациям</a:t>
            </a:r>
            <a:endParaRPr lang="ru-RU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4699" y="435313"/>
            <a:ext cx="8865083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ФЕДЕРАЛЬНЫЙ ЕДИНЫЙ ПЛАН</a:t>
            </a: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699" y="4160641"/>
            <a:ext cx="8865083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СВЕРДЛОВСКАЯ ОБЛАСТЬ</a:t>
            </a: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429" y="4776075"/>
            <a:ext cx="1739682" cy="12952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87" y="4734631"/>
            <a:ext cx="1780661" cy="14827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493" y="5042635"/>
            <a:ext cx="2057400" cy="866775"/>
          </a:xfrm>
          <a:prstGeom prst="rect">
            <a:avLst/>
          </a:prstGeom>
        </p:spPr>
      </p:pic>
      <p:pic>
        <p:nvPicPr>
          <p:cNvPr id="1026" name="Picture 2" descr="https://sun9-45.userapi.com/impg/iGvwZ4hMsDvoBSZopt2-7_V4cBGzcpDRlfV4ag/2xoD9UwSWNI.jpg?size=1001x1001&amp;quality=95&amp;sign=52ad2c0149587aacda1f702e139ca1ac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408" y="4912337"/>
            <a:ext cx="1158976" cy="115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31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8017" y="15488"/>
            <a:ext cx="8865084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ПРЕДЛОЖЕНИЯ</a:t>
            </a:r>
            <a:endParaRPr lang="ru-RU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4698" y="4375090"/>
            <a:ext cx="88650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 smtClean="0">
                <a:latin typeface="Liberation Serif" panose="02020603050405020304" pitchFamily="18" charset="0"/>
                <a:ea typeface="Times New Roman" panose="02020603050405020304" pitchFamily="18" charset="0"/>
              </a:rPr>
              <a:t>ПОПУЛЯРИЗАЦИЯ</a:t>
            </a:r>
            <a:r>
              <a:rPr lang="ru-RU" dirty="0" smtClean="0">
                <a:latin typeface="Liberation Serif" panose="02020603050405020304" pitchFamily="18" charset="0"/>
                <a:ea typeface="Times New Roman" panose="02020603050405020304" pitchFamily="18" charset="0"/>
              </a:rPr>
              <a:t>: Региональному центру компетенций информировать предприятия о компетенциях региональных компаний при реализации нацпроекта «Производительность труда».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 smtClean="0">
                <a:latin typeface="Liberation Serif" panose="02020603050405020304" pitchFamily="18" charset="0"/>
                <a:ea typeface="Times New Roman" panose="02020603050405020304" pitchFamily="18" charset="0"/>
              </a:rPr>
              <a:t>КАДРЫ</a:t>
            </a:r>
            <a:r>
              <a:rPr lang="ru-RU" dirty="0" smtClean="0">
                <a:latin typeface="Liberation Serif" panose="02020603050405020304" pitchFamily="18" charset="0"/>
                <a:ea typeface="Times New Roman" panose="02020603050405020304" pitchFamily="18" charset="0"/>
              </a:rPr>
              <a:t>: Выявить текущую и перспективную потребность в кадровом обеспечении предприятий по направлению автоматизации, роботизации и цифровизации.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 smtClean="0">
                <a:latin typeface="Liberation Serif" panose="02020603050405020304" pitchFamily="18" charset="0"/>
                <a:ea typeface="Times New Roman" panose="02020603050405020304" pitchFamily="18" charset="0"/>
              </a:rPr>
              <a:t>НАУКА</a:t>
            </a:r>
            <a:r>
              <a:rPr lang="ru-RU" dirty="0" smtClean="0">
                <a:latin typeface="Liberation Serif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dirty="0" smtClean="0">
                <a:latin typeface="Liberation Serif" panose="02020603050405020304" pitchFamily="18" charset="0"/>
                <a:ea typeface="Times New Roman" panose="02020603050405020304" pitchFamily="18" charset="0"/>
              </a:rPr>
              <a:t>Провести аудит научных разработок в сфере автоматизации, роботизации и цифровизации</a:t>
            </a:r>
            <a:r>
              <a:rPr lang="ru-RU" dirty="0" smtClean="0">
                <a:latin typeface="Liberation Serif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699" y="380449"/>
            <a:ext cx="8865083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ФЕДЕРАЛЬНЫЙ УРОВЕНЬ</a:t>
            </a: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698" y="3949226"/>
            <a:ext cx="8865083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СВЕРДЛОВСКАЯ ОБЛАСТЬ</a:t>
            </a: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5825" y="856461"/>
            <a:ext cx="88650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ИНВЕСТИЦИИ В ОБРАЗОВАНИЕ</a:t>
            </a:r>
            <a:r>
              <a:rPr lang="ru-RU"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</a:t>
            </a:r>
            <a:r>
              <a:rPr lang="ru-RU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Развитие системы образования и профессиональной подготовки, способной готовить квалифицированных специалистов для работы с новейшими технологиями </a:t>
            </a:r>
            <a:r>
              <a:rPr lang="ru-RU"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сфере автоматизации и цифровизации.</a:t>
            </a:r>
            <a:endParaRPr lang="ru-RU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ПОДДЕРЖКА НАУЧНЫХ ИССЛЕДОВАНИЙ</a:t>
            </a:r>
            <a:r>
              <a:rPr lang="ru-RU"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</a:t>
            </a:r>
            <a:r>
              <a:rPr lang="ru-RU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Финансирование фундаментальных и прикладных исследований в области робототехники, ИИ и других смежных технологий.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СОЗДАНИЕ БЛАГОПРИЯТНОГО ИНВЕСТИЦИОННОГО КЛИМАТА</a:t>
            </a:r>
            <a:r>
              <a:rPr lang="ru-RU"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</a:t>
            </a:r>
            <a:r>
              <a:rPr lang="ru-RU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Разработка программ стимулирования инвестиций в </a:t>
            </a:r>
            <a:r>
              <a:rPr lang="ru-RU"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автоматизацию и </a:t>
            </a:r>
            <a:r>
              <a:rPr lang="ru-RU" sz="1600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цифровизацию</a:t>
            </a:r>
            <a:r>
              <a:rPr lang="ru-RU"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lang="ru-RU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том числе со стороны малого и среднего бизнеса.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РАЗВИТИЕ ИНФРАСТРУКТУРЫ</a:t>
            </a:r>
            <a:r>
              <a:rPr lang="ru-RU"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</a:t>
            </a:r>
            <a:r>
              <a:rPr lang="ru-RU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Обеспечение доступа к современной технологической инфраструктуре, включая сети связи и цифровые платформы.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СОТРУДНИЧЕСТВО</a:t>
            </a:r>
            <a:r>
              <a:rPr lang="ru-RU"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</a:t>
            </a:r>
            <a:r>
              <a:rPr lang="ru-RU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Развитие международного сотрудничества в области технологий и обмен опытом</a:t>
            </a:r>
            <a:r>
              <a:rPr lang="ru-RU"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  <a:endParaRPr lang="ru-RU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3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442" y="3204972"/>
            <a:ext cx="8687117" cy="44805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2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2800" b="1" dirty="0" smtClean="0">
                <a:solidFill>
                  <a:schemeClr val="accent2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ГОТОВЫ К ДИАЛОГУ И СОТРУДНИЧЕСТВУ</a:t>
            </a:r>
            <a:endParaRPr lang="ru-RU" sz="2800" b="1" dirty="0">
              <a:solidFill>
                <a:schemeClr val="accent2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4" name="Picture 2" descr="http://gerb.rossel.ru/data/Image/catalog_symb/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7878" y="285150"/>
            <a:ext cx="1188244" cy="87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09663" y="1335641"/>
            <a:ext cx="6924675" cy="605936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617189"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МИНИСТЕРСТВО ПРОМЫШЛЕННОСТИ И НАУКИ СВЕРДЛОВСКОЙ ОБЛАСТИ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850" y="5898546"/>
            <a:ext cx="4101402" cy="698269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пл. Октябрьская, д. 1, г. Екатеринбург, 620031</a:t>
            </a: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Тел./факс (343) 312-00-11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www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mpr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midural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ru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mail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minprom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@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egov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66.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ru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46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182880" y="312819"/>
            <a:ext cx="8796528" cy="2795575"/>
            <a:chOff x="3617324" y="3742508"/>
            <a:chExt cx="4023359" cy="2989217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617324" y="3742508"/>
              <a:ext cx="4023359" cy="29892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endParaRP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3617324" y="3784363"/>
              <a:ext cx="4023359" cy="2552664"/>
              <a:chOff x="3617324" y="3784363"/>
              <a:chExt cx="4023359" cy="2552664"/>
            </a:xfrm>
          </p:grpSpPr>
          <p:graphicFrame>
            <p:nvGraphicFramePr>
              <p:cNvPr id="6" name="Диаграмма 5"/>
              <p:cNvGraphicFramePr/>
              <p:nvPr>
                <p:extLst>
                  <p:ext uri="{D42A27DB-BD31-4B8C-83A1-F6EECF244321}">
                    <p14:modId xmlns:p14="http://schemas.microsoft.com/office/powerpoint/2010/main" val="736036629"/>
                  </p:ext>
                </p:extLst>
              </p:nvPr>
            </p:nvGraphicFramePr>
            <p:xfrm>
              <a:off x="3617324" y="3784363"/>
              <a:ext cx="4023359" cy="255266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7" name="TextBox 6"/>
              <p:cNvSpPr txBox="1"/>
              <p:nvPr/>
            </p:nvSpPr>
            <p:spPr>
              <a:xfrm>
                <a:off x="4652625" y="3811735"/>
                <a:ext cx="2347241" cy="3915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defRPr/>
                </a:pPr>
                <a:r>
                  <a:rPr lang="ru-RU" b="1" kern="0" dirty="0" smtClean="0">
                    <a:solidFill>
                      <a:srgbClr val="000000"/>
                    </a:solidFill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  <a:sym typeface="Arial"/>
                  </a:rPr>
                  <a:t>Плотность роботизации </a:t>
                </a:r>
                <a:r>
                  <a:rPr lang="ru-RU" b="1" dirty="0" smtClean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(на 10 000 </a:t>
                </a:r>
                <a:r>
                  <a:rPr lang="ru-RU" b="1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работников)</a:t>
                </a:r>
                <a:endParaRPr lang="ru-RU" b="1" kern="0" dirty="0">
                  <a:solidFill>
                    <a:srgbClr val="000000"/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  <a:sym typeface="Arial"/>
                </a:endParaRPr>
              </a:p>
            </p:txBody>
          </p:sp>
        </p:grpSp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81241" t="36300" r="5093" b="59020"/>
          <a:stretch/>
        </p:blipFill>
        <p:spPr>
          <a:xfrm>
            <a:off x="7473929" y="4227292"/>
            <a:ext cx="278876" cy="1044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" y="5243"/>
            <a:ext cx="8796528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Данные Международной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федерации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робототехники за 2023 год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3112225" y="5088036"/>
            <a:ext cx="246888" cy="283464"/>
          </a:xfrm>
          <a:prstGeom prst="rect">
            <a:avLst/>
          </a:prstGeom>
        </p:spPr>
        <p:txBody>
          <a:bodyPr wrap="none" lIns="0" tIns="0" rIns="0" bIns="0" rtlCol="0"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</a:t>
            </a:r>
            <a:endParaRPr lang="ru-RU" sz="2400" dirty="0">
              <a:solidFill>
                <a:schemeClr val="bg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4620985" y="5088036"/>
            <a:ext cx="246888" cy="283464"/>
          </a:xfrm>
          <a:prstGeom prst="rect">
            <a:avLst/>
          </a:prstGeom>
        </p:spPr>
        <p:txBody>
          <a:bodyPr wrap="none" lIns="0" tIns="0" rIns="0" bIns="0" rtlCol="0"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</a:t>
            </a:r>
            <a:endParaRPr lang="ru-RU" sz="2400" dirty="0">
              <a:solidFill>
                <a:schemeClr val="bg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6129745" y="5088036"/>
            <a:ext cx="246888" cy="283464"/>
          </a:xfrm>
          <a:prstGeom prst="rect">
            <a:avLst/>
          </a:prstGeom>
        </p:spPr>
        <p:txBody>
          <a:bodyPr wrap="none" lIns="0" tIns="0" rIns="0" bIns="0" rtlCol="0"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10</a:t>
            </a:r>
            <a:endParaRPr lang="ru-RU" sz="2400" dirty="0">
              <a:solidFill>
                <a:schemeClr val="bg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7638505" y="5088036"/>
            <a:ext cx="246888" cy="283464"/>
          </a:xfrm>
          <a:prstGeom prst="rect">
            <a:avLst/>
          </a:prstGeom>
        </p:spPr>
        <p:txBody>
          <a:bodyPr wrap="none" lIns="0" tIns="0" rIns="0" bIns="0" rtlCol="0"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11</a:t>
            </a:r>
            <a:endParaRPr lang="ru-RU" sz="2400" dirty="0">
              <a:solidFill>
                <a:schemeClr val="bg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272067"/>
              </p:ext>
            </p:extLst>
          </p:nvPr>
        </p:nvGraphicFramePr>
        <p:xfrm>
          <a:off x="182878" y="2848999"/>
          <a:ext cx="8796530" cy="381088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886202">
                  <a:extLst>
                    <a:ext uri="{9D8B030D-6E8A-4147-A177-3AD203B41FA5}">
                      <a16:colId xmlns:a16="http://schemas.microsoft.com/office/drawing/2014/main" val="1191463539"/>
                    </a:ext>
                  </a:extLst>
                </a:gridCol>
                <a:gridCol w="4910328">
                  <a:extLst>
                    <a:ext uri="{9D8B030D-6E8A-4147-A177-3AD203B41FA5}">
                      <a16:colId xmlns:a16="http://schemas.microsoft.com/office/drawing/2014/main" val="3358751723"/>
                    </a:ext>
                  </a:extLst>
                </a:gridCol>
              </a:tblGrid>
              <a:tr h="43706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spc="100" dirty="0" smtClean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ТОП-10 РЕГИОНОВ РОССИИ ПО ЧИСЛУ ПРОМЫШЛЕННЫХ РОБОТОВ,</a:t>
                      </a:r>
                      <a:r>
                        <a:rPr lang="ru-RU" sz="1200" spc="100" baseline="0" dirty="0" smtClean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spc="100" baseline="0" dirty="0" smtClean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ПРИМЕНЯЕМЫХ В ОБРАБАТЫВАЮЩЕЙ ПРОМЫШЛЕННОСТИ (РОССТАТ 2023 год)</a:t>
                      </a:r>
                      <a:endParaRPr lang="ru-RU" sz="1200" spc="10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842742"/>
                  </a:ext>
                </a:extLst>
              </a:tr>
              <a:tr h="30568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Субъект РФ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Количество применяемых промышленных роботов, ед.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7257690"/>
                  </a:ext>
                </a:extLst>
              </a:tr>
              <a:tr h="26223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г. Санкт-Петербург</a:t>
                      </a:r>
                      <a:endParaRPr lang="ru-RU" sz="1400" b="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1347</a:t>
                      </a:r>
                      <a:endParaRPr lang="ru-RU" sz="1400" b="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792628"/>
                  </a:ext>
                </a:extLst>
              </a:tr>
              <a:tr h="26223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Самарская область</a:t>
                      </a:r>
                      <a:endParaRPr lang="ru-RU" sz="1400" b="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1285</a:t>
                      </a:r>
                      <a:endParaRPr lang="ru-RU" sz="1400" b="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316921"/>
                  </a:ext>
                </a:extLst>
              </a:tr>
              <a:tr h="26223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Московская область</a:t>
                      </a:r>
                      <a:endParaRPr lang="ru-RU" sz="1400" b="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1101</a:t>
                      </a:r>
                      <a:endParaRPr lang="ru-RU" sz="1400" b="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494900"/>
                  </a:ext>
                </a:extLst>
              </a:tr>
              <a:tr h="26223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Республика Татарстан</a:t>
                      </a:r>
                      <a:endParaRPr lang="ru-RU" sz="1400" b="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919</a:t>
                      </a:r>
                      <a:endParaRPr lang="ru-RU" sz="1400" b="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518496"/>
                  </a:ext>
                </a:extLst>
              </a:tr>
              <a:tr h="26223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Калужская область</a:t>
                      </a:r>
                      <a:endParaRPr lang="ru-RU" sz="1400" b="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770</a:t>
                      </a:r>
                      <a:endParaRPr lang="ru-RU" sz="1400" b="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146338"/>
                  </a:ext>
                </a:extLst>
              </a:tr>
              <a:tr h="26223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Нижегородская область</a:t>
                      </a:r>
                      <a:endParaRPr lang="ru-RU" sz="1400" b="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691</a:t>
                      </a:r>
                      <a:endParaRPr lang="ru-RU" sz="1400" b="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688979"/>
                  </a:ext>
                </a:extLst>
              </a:tr>
              <a:tr h="26223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Ленинградская</a:t>
                      </a:r>
                      <a:r>
                        <a:rPr lang="ru-RU" sz="1400" baseline="0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область</a:t>
                      </a:r>
                      <a:endParaRPr lang="ru-RU" sz="1400" b="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642</a:t>
                      </a:r>
                      <a:endParaRPr lang="ru-RU" sz="1400" b="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184940"/>
                  </a:ext>
                </a:extLst>
              </a:tr>
              <a:tr h="26223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г. </a:t>
                      </a:r>
                      <a:r>
                        <a:rPr lang="ru-RU" sz="1400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Москва</a:t>
                      </a:r>
                      <a:endParaRPr lang="ru-RU" sz="1400" b="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602</a:t>
                      </a:r>
                      <a:endParaRPr lang="ru-RU" sz="1400" b="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4466"/>
                  </a:ext>
                </a:extLst>
              </a:tr>
              <a:tr h="26223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Свердловская область</a:t>
                      </a:r>
                      <a:endParaRPr lang="ru-RU" sz="1400" b="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505</a:t>
                      </a:r>
                      <a:endParaRPr lang="ru-RU" sz="1400" b="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595676"/>
                  </a:ext>
                </a:extLst>
              </a:tr>
              <a:tr h="26223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Тульская область</a:t>
                      </a:r>
                      <a:endParaRPr lang="ru-RU" sz="1400" b="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469</a:t>
                      </a:r>
                      <a:endParaRPr lang="ru-RU" sz="1400" b="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142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88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81241" t="36300" r="5093" b="59020"/>
          <a:stretch/>
        </p:blipFill>
        <p:spPr>
          <a:xfrm>
            <a:off x="7473929" y="4227292"/>
            <a:ext cx="278876" cy="104448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3112225" y="5088036"/>
            <a:ext cx="246888" cy="283464"/>
          </a:xfrm>
          <a:prstGeom prst="rect">
            <a:avLst/>
          </a:prstGeom>
        </p:spPr>
        <p:txBody>
          <a:bodyPr wrap="none" lIns="0" tIns="0" rIns="0" bIns="0" rtlCol="0"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</a:t>
            </a:r>
            <a:endParaRPr lang="ru-RU" sz="2400" dirty="0">
              <a:solidFill>
                <a:schemeClr val="bg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4620985" y="5088036"/>
            <a:ext cx="246888" cy="283464"/>
          </a:xfrm>
          <a:prstGeom prst="rect">
            <a:avLst/>
          </a:prstGeom>
        </p:spPr>
        <p:txBody>
          <a:bodyPr wrap="none" lIns="0" tIns="0" rIns="0" bIns="0" rtlCol="0"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</a:t>
            </a:r>
            <a:endParaRPr lang="ru-RU" sz="2400" dirty="0">
              <a:solidFill>
                <a:schemeClr val="bg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6129745" y="5088036"/>
            <a:ext cx="246888" cy="283464"/>
          </a:xfrm>
          <a:prstGeom prst="rect">
            <a:avLst/>
          </a:prstGeom>
        </p:spPr>
        <p:txBody>
          <a:bodyPr wrap="none" lIns="0" tIns="0" rIns="0" bIns="0" rtlCol="0"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10</a:t>
            </a:r>
            <a:endParaRPr lang="ru-RU" sz="2400" dirty="0">
              <a:solidFill>
                <a:schemeClr val="bg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7638505" y="5088036"/>
            <a:ext cx="246888" cy="283464"/>
          </a:xfrm>
          <a:prstGeom prst="rect">
            <a:avLst/>
          </a:prstGeom>
        </p:spPr>
        <p:txBody>
          <a:bodyPr wrap="none" lIns="0" tIns="0" rIns="0" bIns="0" rtlCol="0"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11</a:t>
            </a:r>
            <a:endParaRPr lang="ru-RU" sz="2400" dirty="0">
              <a:solidFill>
                <a:schemeClr val="bg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8017" y="42920"/>
            <a:ext cx="8865084" cy="35394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НАЦИОНАЛЬНЫЙ ПРОЕКТ «СРЕДСТВА ПРОИЗВОДСТВА И АВТОМАТИЗАЦИИ»</a:t>
            </a:r>
            <a:endParaRPr lang="ru-RU" sz="17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8016" y="450801"/>
            <a:ext cx="8865083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Цель нацпроекта:</a:t>
            </a:r>
            <a:r>
              <a:rPr lang="en-US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обеспечение технологической независимости в области производства высокотехнологичных станков </a:t>
            </a:r>
          </a:p>
          <a:p>
            <a:pPr algn="ctr"/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 повышение уровня промышленной роботизации</a:t>
            </a: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8016" y="1461156"/>
            <a:ext cx="8865083" cy="1477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Основные показатели национального проекта к 2030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году: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обеспечение 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технологической независимости Российской Федерации </a:t>
            </a:r>
            <a:endParaRPr lang="ru-RU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/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производстве средств производства –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95%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прирост 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объёма производства станкоинструментальной продукции для нужд 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промышленности 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Российской Федерации по отношению к 2022 году –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103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%</a:t>
            </a: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159635502"/>
              </p:ext>
            </p:extLst>
          </p:nvPr>
        </p:nvGraphicFramePr>
        <p:xfrm>
          <a:off x="128016" y="3895344"/>
          <a:ext cx="4492967" cy="2651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154901088"/>
              </p:ext>
            </p:extLst>
          </p:nvPr>
        </p:nvGraphicFramePr>
        <p:xfrm>
          <a:off x="4718303" y="3895344"/>
          <a:ext cx="4274795" cy="265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18303" y="3125752"/>
            <a:ext cx="4274795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Рейтинг стран мира по показателю плотности </a:t>
            </a:r>
            <a:r>
              <a:rPr lang="ru-RU" b="1" dirty="0" smtClean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роботизации </a:t>
            </a:r>
            <a:endParaRPr lang="ru-RU" b="1" dirty="0">
              <a:solidFill>
                <a:schemeClr val="bg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8016" y="3125751"/>
            <a:ext cx="449296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Плотность роботизации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endParaRPr lang="ru-RU" b="1" dirty="0">
              <a:solidFill>
                <a:schemeClr val="bg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09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386" y="5192403"/>
            <a:ext cx="1091375" cy="108340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741" y="4394738"/>
            <a:ext cx="1257310" cy="104914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575" y="5280691"/>
            <a:ext cx="1293308" cy="10526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6305" y="3538956"/>
            <a:ext cx="8865084" cy="35394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ПРЕИМУЩЕСТВА ЦИФРОВОЙ ТРАНСФОРМАЦИИ</a:t>
            </a:r>
            <a:endParaRPr lang="ru-RU" sz="17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35491" y="4134862"/>
            <a:ext cx="1497227" cy="1508760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601107" y="4988561"/>
            <a:ext cx="1497227" cy="1508760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3149019" y="4134862"/>
            <a:ext cx="1497227" cy="1508760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611660" y="5016401"/>
            <a:ext cx="1497227" cy="1508760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068783" y="4134862"/>
            <a:ext cx="1497227" cy="1508760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506331" y="4988561"/>
            <a:ext cx="1497227" cy="1508760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123" y="4445171"/>
            <a:ext cx="1163961" cy="88814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7017" y="5242540"/>
            <a:ext cx="1033272" cy="10332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4929" y="4378352"/>
            <a:ext cx="1037744" cy="10217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63559" y="5661910"/>
            <a:ext cx="1404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Решения </a:t>
            </a:r>
          </a:p>
          <a:p>
            <a:pPr algn="ctr"/>
            <a:r>
              <a:rPr lang="ru-RU"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 основе достоверных сведений</a:t>
            </a:r>
            <a:endParaRPr lang="ru-RU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7662" y="3892899"/>
            <a:ext cx="1404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Более глубокое вовлечение потребителей</a:t>
            </a:r>
            <a:endParaRPr lang="ru-RU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31924" y="5897601"/>
            <a:ext cx="2003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Повышение производительности</a:t>
            </a:r>
            <a:endParaRPr lang="ru-RU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74918" y="3858258"/>
            <a:ext cx="1770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Обеспечение информационной безопасности</a:t>
            </a:r>
            <a:endParaRPr lang="ru-RU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28798" y="5770808"/>
            <a:ext cx="1404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Укрепление партнерских отношений</a:t>
            </a:r>
            <a:endParaRPr lang="ru-RU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52885" y="3998714"/>
            <a:ext cx="1404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Развитие услуг по требованию</a:t>
            </a:r>
            <a:endParaRPr lang="ru-RU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5491" y="0"/>
            <a:ext cx="8865084" cy="35394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УРОВНИ ЦИФРОВОЙ ТРАНСФОРМАЦИИ</a:t>
            </a:r>
            <a:endParaRPr lang="ru-RU" sz="17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graphicFrame>
        <p:nvGraphicFramePr>
          <p:cNvPr id="33" name="Схема 32"/>
          <p:cNvGraphicFramePr/>
          <p:nvPr>
            <p:extLst>
              <p:ext uri="{D42A27DB-BD31-4B8C-83A1-F6EECF244321}">
                <p14:modId xmlns:p14="http://schemas.microsoft.com/office/powerpoint/2010/main" val="2315021261"/>
              </p:ext>
            </p:extLst>
          </p:nvPr>
        </p:nvGraphicFramePr>
        <p:xfrm>
          <a:off x="135773" y="430538"/>
          <a:ext cx="8821230" cy="3041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386225" y="892226"/>
            <a:ext cx="251165" cy="464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6225" y="1821483"/>
            <a:ext cx="252355" cy="464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6225" y="2804170"/>
            <a:ext cx="307529" cy="464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101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24700" y="0"/>
            <a:ext cx="8865084" cy="33855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НАЦИОНАЛЬНЫЙ ПРОЕКТ «ЭФФЕКТИВНАЯ И КОНКУРЕНТНАЯ ЭКОНОМИКА»</a:t>
            </a:r>
            <a:endParaRPr lang="ru-RU" sz="16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699" y="334729"/>
            <a:ext cx="8865083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Цель нацпроекта:</a:t>
            </a:r>
            <a:r>
              <a:rPr lang="en-US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Обеспечение устойчивого экономического развития, основанного на конкуренции, предпринимательстве, в том числе высокотехнологичном, и частной инициативе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4699" y="3683934"/>
            <a:ext cx="8865084" cy="58477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НАЦИОНАЛЬНЫЙ ПРОЕКТ </a:t>
            </a:r>
            <a:endParaRPr lang="en-US" sz="1600" b="1" dirty="0" smtClean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«ЭКОНОМИКА ДАННЫХ И ЦИФРОВАЯ ТРАНСФОРМАЦИЯ ГОСУДАРСТВА»</a:t>
            </a:r>
            <a:endParaRPr lang="ru-RU" sz="16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3842" y="4292983"/>
            <a:ext cx="8865083" cy="14773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Цель нацпроекта:</a:t>
            </a:r>
            <a:r>
              <a:rPr lang="en-US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Цифровая трансформация экономики за счёт обеспечения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кибербезопасности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бесперебойного доступа к Интернету, подготовки квалифицированных кадров для ИТ-отрасли, развития отечественных цифровых платформ, программного обеспечения, перспективных разработок и искусственного интеллекта.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4699" y="1238673"/>
            <a:ext cx="8865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Основные показатели национального проекта к 2030 году: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3842" y="1492481"/>
            <a:ext cx="88559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550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Прирост производительности труда в экономике </a:t>
            </a:r>
            <a:r>
              <a:rPr lang="ru-RU" sz="15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Российской Федерации </a:t>
            </a:r>
            <a:r>
              <a:rPr lang="ru-RU" sz="1550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отношению </a:t>
            </a:r>
            <a:r>
              <a:rPr lang="ru-RU" sz="15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/>
            </a:r>
            <a:br>
              <a:rPr lang="ru-RU" sz="15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15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 </a:t>
            </a:r>
            <a:r>
              <a:rPr lang="ru-RU" sz="1550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2023 году </a:t>
            </a:r>
            <a:r>
              <a:rPr lang="ru-RU" sz="1550" b="1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–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20,7 %.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5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Доля </a:t>
            </a:r>
            <a:r>
              <a:rPr lang="ru-RU" sz="1550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средних и крупных предприятий базовых </a:t>
            </a:r>
            <a:r>
              <a:rPr lang="ru-RU" sz="15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несырьевых</a:t>
            </a:r>
            <a:r>
              <a:rPr lang="ru-RU" sz="15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отраслей </a:t>
            </a:r>
            <a:r>
              <a:rPr lang="ru-RU" sz="1550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экономики, вовлеченных в реализацию </a:t>
            </a:r>
            <a:r>
              <a:rPr lang="ru-RU" sz="15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проектов, направленных </a:t>
            </a:r>
            <a:r>
              <a:rPr lang="ru-RU" sz="1550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 повышение производительности </a:t>
            </a:r>
            <a:r>
              <a:rPr lang="ru-RU" sz="15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труда, нарастающим </a:t>
            </a:r>
            <a:r>
              <a:rPr lang="ru-RU" sz="1550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итогом </a:t>
            </a:r>
            <a:r>
              <a:rPr lang="ru-RU" sz="1550" b="1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–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40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%.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550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Реальный прирост дохода на одного работника </a:t>
            </a:r>
            <a:r>
              <a:rPr lang="ru-RU" sz="15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субъекта малого </a:t>
            </a:r>
            <a:r>
              <a:rPr lang="ru-RU" sz="1550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 среднего </a:t>
            </a:r>
            <a:r>
              <a:rPr lang="ru-RU" sz="15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/>
            </a:r>
            <a:br>
              <a:rPr lang="ru-RU" sz="15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15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предпринимательства </a:t>
            </a:r>
            <a:r>
              <a:rPr lang="ru-RU" sz="1550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–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28,1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%.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550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Прирост объема инвестиций в основной капитал –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60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%.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550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Объем выручки малых технологических </a:t>
            </a:r>
            <a:r>
              <a:rPr lang="ru-RU" sz="15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компаний –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1 950,48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млрд.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руб.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06379" y="5713702"/>
            <a:ext cx="8865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Основные показатели национального проекта к 2030 году: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3842" y="5980664"/>
            <a:ext cx="88650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Доля российских организаций ключевых отраслей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экономики, перешедших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 использование базового и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прикладного российского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в системах, обеспечивающих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основные производственные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 управленческие процессы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– 80 %.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36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24700" y="0"/>
            <a:ext cx="8865084" cy="58477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КАТАЛОГ «АВТОМАТИЗАЦИЯ И ЦИФРОВИЗАЦИЯ В ПРОМЫШЛЕННОМ КОМПЛЕКСЕ СВЕРДЛОВСКОЙ ОБЛАСТИ</a:t>
            </a:r>
            <a:endParaRPr lang="ru-RU" sz="16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4500" t="17822" r="28062" b="11778"/>
          <a:stretch/>
        </p:blipFill>
        <p:spPr>
          <a:xfrm>
            <a:off x="124700" y="620295"/>
            <a:ext cx="4218700" cy="608184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598273" y="611151"/>
            <a:ext cx="4268964" cy="276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ИНЖИНИРИНГОВЫЕ КОМПАНИИ</a:t>
            </a:r>
            <a:endParaRPr lang="ru-RU" sz="1200" b="1" dirty="0">
              <a:solidFill>
                <a:schemeClr val="bg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98272" y="2658458"/>
            <a:ext cx="4268964" cy="276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ИНТЕГРАТОРЫ</a:t>
            </a:r>
            <a:endParaRPr lang="ru-RU" sz="1200" b="1" dirty="0">
              <a:solidFill>
                <a:schemeClr val="bg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8272" y="4705078"/>
            <a:ext cx="4268964" cy="276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РАЗРАБОТЧИКИ </a:t>
            </a:r>
            <a:r>
              <a:rPr lang="en-US" sz="1200" b="1" dirty="0" smtClean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IT</a:t>
            </a:r>
            <a:r>
              <a:rPr lang="ru-RU" sz="1200" b="1" dirty="0" smtClean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-РЕШЕНИЙ</a:t>
            </a:r>
            <a:endParaRPr lang="ru-RU" sz="1200" b="1" dirty="0">
              <a:solidFill>
                <a:schemeClr val="bg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4643" t="17936" r="28100" b="11950"/>
          <a:stretch/>
        </p:blipFill>
        <p:spPr>
          <a:xfrm>
            <a:off x="4599432" y="941364"/>
            <a:ext cx="1158582" cy="167637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44490" t="18299" r="28100" b="12404"/>
          <a:stretch/>
        </p:blipFill>
        <p:spPr>
          <a:xfrm>
            <a:off x="6135624" y="941365"/>
            <a:ext cx="1182484" cy="167637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44439" t="17846" r="28100" b="11867"/>
          <a:stretch/>
        </p:blipFill>
        <p:spPr>
          <a:xfrm>
            <a:off x="7695718" y="931066"/>
            <a:ext cx="1171518" cy="168379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44704" t="17911" r="27959" b="11955"/>
          <a:stretch/>
        </p:blipFill>
        <p:spPr>
          <a:xfrm>
            <a:off x="4598273" y="2992594"/>
            <a:ext cx="1159741" cy="167363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44439" t="17936" r="28150" b="12133"/>
          <a:stretch/>
        </p:blipFill>
        <p:spPr>
          <a:xfrm>
            <a:off x="6134160" y="2992593"/>
            <a:ext cx="1166280" cy="167363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/>
          <a:srcRect l="44490" t="17936" r="28112" b="12041"/>
          <a:stretch/>
        </p:blipFill>
        <p:spPr>
          <a:xfrm>
            <a:off x="7695718" y="2987840"/>
            <a:ext cx="1171518" cy="167363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/>
          <a:srcRect l="44600" t="17936" r="28163" b="12041"/>
          <a:stretch/>
        </p:blipFill>
        <p:spPr>
          <a:xfrm>
            <a:off x="4598273" y="5034460"/>
            <a:ext cx="1159741" cy="167713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/>
          <a:srcRect l="44450" t="17936" r="28062" b="11956"/>
          <a:stretch/>
        </p:blipFill>
        <p:spPr>
          <a:xfrm>
            <a:off x="7675966" y="5034460"/>
            <a:ext cx="1191270" cy="166768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/>
          <a:srcRect l="44500" t="17936" r="28163" b="11867"/>
          <a:stretch/>
        </p:blipFill>
        <p:spPr>
          <a:xfrm>
            <a:off x="6163538" y="5034460"/>
            <a:ext cx="1154569" cy="166768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1732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17" y="42920"/>
            <a:ext cx="8865084" cy="346249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5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УСПЕШНЫЕ КЕЙСЫ, РЕАЛИЗОВАННЫЕ НА ПРОМЫШЛЕННЫХ ПРЕДПРИЯТИЯХ</a:t>
            </a:r>
            <a:endParaRPr lang="ru-RU" sz="165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926" y="2630047"/>
            <a:ext cx="2991798" cy="1697974"/>
          </a:xfrm>
          <a:prstGeom prst="rect">
            <a:avLst/>
          </a:prstGeom>
        </p:spPr>
      </p:pic>
      <p:pic>
        <p:nvPicPr>
          <p:cNvPr id="11" name="Picture 2" descr="Фото:пресс-служба «Уральских локомотивов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6" y="552450"/>
            <a:ext cx="2886836" cy="173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61647" y="581559"/>
            <a:ext cx="5093834" cy="298160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617189">
              <a:defRPr/>
            </a:pPr>
            <a:r>
              <a:rPr lang="ru-RU" sz="1600" b="1" dirty="0" smtClean="0">
                <a:solidFill>
                  <a:srgbClr val="4F81BD">
                    <a:lumMod val="75000"/>
                  </a:srgb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УРАЛЬСКИЕ ЛОКОМОТИВЫ</a:t>
            </a:r>
            <a:endParaRPr lang="pt-BR" sz="1600" b="1" i="1" dirty="0">
              <a:solidFill>
                <a:srgbClr val="4F81BD">
                  <a:lumMod val="75000"/>
                </a:srgb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321" y="2675063"/>
            <a:ext cx="5642541" cy="298160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617189">
              <a:defRPr/>
            </a:pPr>
            <a:r>
              <a:rPr lang="ru-RU" sz="1600" b="1" dirty="0" smtClean="0">
                <a:solidFill>
                  <a:srgbClr val="4F81BD">
                    <a:lumMod val="75000"/>
                  </a:srgb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ПРОСОФТ-БИОМЕТРИКС</a:t>
            </a:r>
            <a:endParaRPr lang="ru-RU" sz="1600" b="1" i="1" dirty="0">
              <a:solidFill>
                <a:srgbClr val="4F81BD">
                  <a:lumMod val="75000"/>
                </a:srgb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4" name="Picture 4" descr="http://dc.ru/userfiles/file_c027c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6" y="4756864"/>
            <a:ext cx="4642484" cy="173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42538" y="4778924"/>
            <a:ext cx="3392424" cy="298160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617189">
              <a:defRPr/>
            </a:pPr>
            <a:r>
              <a:rPr lang="ru-RU" sz="1600" b="1" dirty="0" smtClean="0">
                <a:solidFill>
                  <a:srgbClr val="4F81BD">
                    <a:lumMod val="75000"/>
                  </a:srgb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ДАТА-ЦЕНТР АВТОМАТИКА</a:t>
            </a:r>
            <a:endParaRPr lang="pt-BR" sz="1600" b="1" i="1" dirty="0">
              <a:solidFill>
                <a:srgbClr val="4F81BD">
                  <a:lumMod val="75000"/>
                </a:srgb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53566" y="890059"/>
            <a:ext cx="53099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Внедрение цифровых (виртуальных) двойников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продукции. </a:t>
            </a:r>
            <a:r>
              <a:rPr lang="ru-RU" sz="1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Развитие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систем сервисного мониторинга выпускаемого подвижного </a:t>
            </a:r>
            <a:r>
              <a:rPr lang="ru-RU" sz="1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состава, что позволило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режиме реального времени </a:t>
            </a:r>
            <a:r>
              <a:rPr lang="ru-RU" sz="1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собирать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 </a:t>
            </a:r>
            <a:r>
              <a:rPr lang="ru-RU" sz="1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обрабатывать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информацию с каждого выпущенного локомотива и электропоезда по более чем 700 </a:t>
            </a:r>
            <a:r>
              <a:rPr lang="ru-RU" sz="1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параметрам.</a:t>
            </a:r>
            <a:endParaRPr lang="ru-RU" sz="1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4555" y="3051465"/>
            <a:ext cx="5148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Внедрение систем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идентификации для персонала, в частности – с помощью собственной технологии распознавания по венам </a:t>
            </a:r>
            <a:r>
              <a:rPr lang="ru-RU" sz="1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ладони, что позволяет вести учет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рабочего времени при помощи распознавания по венам ладони и отпечаткам пальцев.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37125" y="5083378"/>
            <a:ext cx="38115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Внедрение концепций применения больших данных, компьютерного зрения и искусственного интеллекта </a:t>
            </a:r>
            <a:r>
              <a:rPr lang="ru-RU" sz="1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 нескольких десятках крупных металлургических производств, а также автоматизация железнодорожных перевозок.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95276" y="2402785"/>
            <a:ext cx="8553448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96859" y="4576009"/>
            <a:ext cx="8553448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04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685503" y="672565"/>
            <a:ext cx="3163221" cy="544381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617189">
              <a:defRPr/>
            </a:pPr>
            <a:r>
              <a:rPr lang="ru-RU" sz="1600" b="1" dirty="0" smtClean="0">
                <a:solidFill>
                  <a:srgbClr val="4F81BD">
                    <a:lumMod val="75000"/>
                  </a:srgb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УРАЛЬСКИЙ ОПТИКО-МЕХАНИЧЕСКИЙ ЗАВОД</a:t>
            </a:r>
            <a:endParaRPr lang="ru-RU" sz="1600" b="1" dirty="0">
              <a:solidFill>
                <a:srgbClr val="4F81BD">
                  <a:lumMod val="75000"/>
                </a:srgb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9092" y="4297185"/>
            <a:ext cx="3392424" cy="298160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617189">
              <a:defRPr/>
            </a:pPr>
            <a:r>
              <a:rPr lang="ru-RU" sz="1600" b="1" dirty="0" smtClean="0">
                <a:solidFill>
                  <a:srgbClr val="4F81BD">
                    <a:lumMod val="75000"/>
                  </a:srgb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КОРПОРАЦИЯ ВСМПО-АВИСМА</a:t>
            </a:r>
            <a:endParaRPr lang="pt-BR" sz="1600" b="1" i="1" dirty="0">
              <a:solidFill>
                <a:srgbClr val="4F81BD">
                  <a:lumMod val="75000"/>
                </a:srgb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95276" y="4246825"/>
            <a:ext cx="8553448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69280" y="1315976"/>
            <a:ext cx="31794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Внедрены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автоматические линии изготовления керамических оболочек для литья по выплавляемым моделям, </a:t>
            </a:r>
            <a:r>
              <a:rPr lang="ru-RU" sz="1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пять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линий по нанесению гальванических, химических и электрохимических покрытий на детали из алюминия и сталей, а также </a:t>
            </a:r>
            <a:r>
              <a:rPr lang="ru-RU" sz="1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три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конвейерные линии автоматизированного изготовления электронных узлов поверхностного монтажа.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047" y="4572876"/>
            <a:ext cx="54078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Внедрение </a:t>
            </a:r>
            <a:r>
              <a:rPr lang="ru-RU" sz="1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роботизированного технологического комплекса позволило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произвести почти 100% охвата контроля поверхности. Автоматизированная операция разметки баз штамповок для последующей механической обработки на станке сокращает трудоемкость разметки, повышает точность </a:t>
            </a:r>
            <a:r>
              <a:rPr lang="ru-RU" sz="1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позволяет получить годную заготовку с учетом возможных изъянов штамповки. Данное решение сократило трудоемкость контроля геометрических параметров сложно-контурных штамповок до 10 раз</a:t>
            </a:r>
            <a:r>
              <a:rPr lang="ru-RU" sz="1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6" y="552450"/>
            <a:ext cx="2610572" cy="173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278" y="552449"/>
            <a:ext cx="2610572" cy="173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276" y="2389688"/>
            <a:ext cx="2604797" cy="173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03" y="2378682"/>
            <a:ext cx="2616347" cy="174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363A610-6E0E-4BFA-ABE9-3AA624B238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9280" y="4366941"/>
            <a:ext cx="1530738" cy="200968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C45BA11-FB53-4B1B-9208-261D2E9ABF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5374" y="4366941"/>
            <a:ext cx="1563350" cy="20096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8017" y="42920"/>
            <a:ext cx="8865084" cy="346249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5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УСПЕШНЫЕ КЕЙСЫ, РЕАЛИЗОВАННЫЕ НА ПРОМЫШЛЕННЫХ ПРЕДПРИЯТИЯХ</a:t>
            </a:r>
            <a:endParaRPr lang="ru-RU" sz="165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2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137322" y="672103"/>
            <a:ext cx="3586179" cy="544381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617189">
              <a:defRPr/>
            </a:pPr>
            <a:r>
              <a:rPr lang="ru-RU" sz="1600" b="1" dirty="0" smtClean="0">
                <a:solidFill>
                  <a:srgbClr val="4F81BD">
                    <a:lumMod val="75000"/>
                  </a:srgb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СУХОЛОЖСКИЙ </a:t>
            </a:r>
          </a:p>
          <a:p>
            <a:pPr algn="ctr" defTabSz="617189">
              <a:defRPr/>
            </a:pPr>
            <a:r>
              <a:rPr lang="ru-RU" sz="1600" b="1" dirty="0" smtClean="0">
                <a:solidFill>
                  <a:srgbClr val="4F81BD">
                    <a:lumMod val="75000"/>
                  </a:srgb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ОГНЕУПОРНЫЙ ЗАВОД</a:t>
            </a:r>
            <a:endParaRPr lang="ru-RU" sz="1600" b="1" dirty="0">
              <a:solidFill>
                <a:srgbClr val="4F81BD">
                  <a:lumMod val="75000"/>
                </a:srgb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1833" y="3911843"/>
            <a:ext cx="3392424" cy="298160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617189">
              <a:defRPr/>
            </a:pPr>
            <a:r>
              <a:rPr lang="ru-RU" sz="1600" b="1" dirty="0" smtClean="0">
                <a:solidFill>
                  <a:srgbClr val="4F81BD">
                    <a:lumMod val="75000"/>
                  </a:srgb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УРАЛЬСКИЙ ТРУБНЫЙ ЗАВОД</a:t>
            </a:r>
            <a:endParaRPr lang="ru-RU" sz="1600" b="1" dirty="0">
              <a:solidFill>
                <a:srgbClr val="4F81BD">
                  <a:lumMod val="75000"/>
                </a:srgb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95276" y="3597601"/>
            <a:ext cx="8553448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012101" y="1216484"/>
            <a:ext cx="38366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Роботизированный комплекс, в составе линии по производству плотных огнеупорных изделий </a:t>
            </a:r>
            <a:r>
              <a:rPr lang="ru-RU" sz="1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радиусом действия - 2,53 м и </a:t>
            </a:r>
            <a:r>
              <a:rPr lang="ru-RU" sz="1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грузоподъемностью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– 35 кг дал возможность перемещения тяжелых изделий с высокой точностью и большим радиусом, что привело к увеличению производительности на 53,8%, снижению затрат на рабочую силу на 16,6%, снижению процента брака на 23,5%.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4235" y="4297185"/>
            <a:ext cx="45876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Установлены 4 робота </a:t>
            </a:r>
            <a:r>
              <a:rPr lang="ru-RU" sz="1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линию по производству горячекатаной муфтовой заготовки. Роботы позволяют максимально быстро переместить нагретую до 1200 градусов заготовку между оборудованием. Каждый робот может поднимать и перемещать груз весом до 180 кг в радиусе 5 метров</a:t>
            </a:r>
            <a:r>
              <a:rPr lang="ru-RU" sz="1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</a:p>
          <a:p>
            <a:r>
              <a:rPr lang="ru-RU" sz="1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Обеспечена стабильность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производственного </a:t>
            </a:r>
            <a:r>
              <a:rPr lang="ru-RU" sz="1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процесса, снижены затраты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 рабочую силу на 30</a:t>
            </a:r>
            <a:r>
              <a:rPr lang="ru-RU" sz="1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%.</a:t>
            </a:r>
            <a:endParaRPr lang="ru-RU" sz="1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6" y="748895"/>
            <a:ext cx="2133070" cy="265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551" y="768349"/>
            <a:ext cx="2325345" cy="263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Рисунок 20"/>
          <p:cNvPicPr/>
          <p:nvPr/>
        </p:nvPicPr>
        <p:blipFill>
          <a:blip r:embed="rId4"/>
          <a:stretch/>
        </p:blipFill>
        <p:spPr>
          <a:xfrm>
            <a:off x="5175231" y="3911843"/>
            <a:ext cx="3510360" cy="2340000"/>
          </a:xfrm>
          <a:prstGeom prst="rect">
            <a:avLst/>
          </a:prstGeom>
          <a:ln w="0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28017" y="42920"/>
            <a:ext cx="8865084" cy="346249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5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УСПЕШНЫЕ КЕЙСЫ, РЕАЛИЗОВАННЫЕ НА ПРОМЫШЛЕННЫХ ПРЕДПРИЯТИЯХ</a:t>
            </a:r>
            <a:endParaRPr lang="ru-RU" sz="165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18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3160</TotalTime>
  <Words>1113</Words>
  <Application>Microsoft Office PowerPoint</Application>
  <PresentationFormat>Экран (4:3)</PresentationFormat>
  <Paragraphs>125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Liberation Serif</vt:lpstr>
      <vt:lpstr>Symbol</vt:lpstr>
      <vt:lpstr>Times New Roman</vt:lpstr>
      <vt:lpstr>Wingdings</vt:lpstr>
      <vt:lpstr>Тема Office</vt:lpstr>
      <vt:lpstr>«О новых подходах к производственному процессу в промышленном комплексе Свердловской области: автоматизация, роботизация и цифровизация»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ГОТОВЫ К ДИАЛОГУ И СОТРУДНИЧЕСТВУ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ЦИФРОВИЗАЦИЯ ПРОМЫШЛЕННОСТИ</dc:title>
  <dc:creator>Ошуркова Вероника Алексеевна</dc:creator>
  <cp:lastModifiedBy>Ошуркова Вероника Алексеевна</cp:lastModifiedBy>
  <cp:revision>198</cp:revision>
  <cp:lastPrinted>2025-05-16T11:27:52Z</cp:lastPrinted>
  <dcterms:created xsi:type="dcterms:W3CDTF">2019-01-24T11:14:45Z</dcterms:created>
  <dcterms:modified xsi:type="dcterms:W3CDTF">2025-05-20T09:13:36Z</dcterms:modified>
</cp:coreProperties>
</file>